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6" r:id="rId4"/>
    <p:sldId id="264" r:id="rId5"/>
    <p:sldId id="258" r:id="rId6"/>
    <p:sldId id="265" r:id="rId7"/>
    <p:sldId id="261" r:id="rId8"/>
    <p:sldId id="262" r:id="rId9"/>
    <p:sldId id="259" r:id="rId10"/>
  </p:sldIdLst>
  <p:sldSz cx="12192000" cy="6858000"/>
  <p:notesSz cx="6858000" cy="9144000"/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15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1340D-BC45-4E82-9F96-A4DA422A067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B7328-8F8B-46AD-B428-DA3EA62C4AC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tags" Target="../tags/tag2.xml"/><Relationship Id="rId3" Type="http://schemas.microsoft.com/office/2007/relationships/media" Target="../media/media1.mp4"/><Relationship Id="rId2" Type="http://schemas.openxmlformats.org/officeDocument/2006/relationships/video" Target="NULL" TargetMode="Externa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image" Target="../media/image4.png"/><Relationship Id="rId6" Type="http://schemas.openxmlformats.org/officeDocument/2006/relationships/tags" Target="../tags/tag7.xml"/><Relationship Id="rId5" Type="http://schemas.openxmlformats.org/officeDocument/2006/relationships/image" Target="../media/image3.png"/><Relationship Id="rId4" Type="http://schemas.openxmlformats.org/officeDocument/2006/relationships/tags" Target="../tags/tag6.xml"/><Relationship Id="rId3" Type="http://schemas.openxmlformats.org/officeDocument/2006/relationships/image" Target="../media/image2.png"/><Relationship Id="rId2" Type="http://schemas.openxmlformats.org/officeDocument/2006/relationships/tags" Target="../tags/tag5.xml"/><Relationship Id="rId11" Type="http://schemas.openxmlformats.org/officeDocument/2006/relationships/slideLayout" Target="../slideLayouts/slideLayout1.xml"/><Relationship Id="rId10" Type="http://schemas.openxmlformats.org/officeDocument/2006/relationships/image" Target="../media/image5.png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png"/><Relationship Id="rId2" Type="http://schemas.openxmlformats.org/officeDocument/2006/relationships/tags" Target="../tags/tag14.xml"/><Relationship Id="rId1" Type="http://schemas.openxmlformats.org/officeDocument/2006/relationships/tags" Target="../tags/tag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245766" y="2096313"/>
            <a:ext cx="8207654" cy="2251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fontAlgn="auto">
              <a:lnSpc>
                <a:spcPct val="130000"/>
              </a:lnSpc>
            </a:pPr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欢迎参加本次实验！</a:t>
            </a:r>
            <a:endParaRPr lang="en-US" altLang="zh-CN" sz="5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0" algn="ctr" fontAlgn="auto">
              <a:lnSpc>
                <a:spcPct val="130000"/>
              </a:lnSpc>
            </a:pPr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请仔细阅读以下指导语</a:t>
            </a:r>
            <a:endParaRPr lang="zh-CN" altLang="en-US" sz="5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31597" y="292608"/>
            <a:ext cx="42574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实验简介：</a:t>
            </a: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5021" y="1148012"/>
            <a:ext cx="11796979" cy="1005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本实验的主要内容为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阅读一本中文小说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，只需要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跟随屏幕上的高亮进行阅读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即可，唯一的按键操作是按“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空格键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”进行下一阶段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7706" y="3085185"/>
            <a:ext cx="11716512" cy="467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第一阶段：校准 → 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试读阶段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阅读第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1-4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强制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→ 校准 → 阅读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6-8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第一阶段结束，自由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endParaRPr lang="en-US" altLang="zh-CN" sz="24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第二阶段：校准 → 阅读第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9-12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强制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→ 校准 →阅读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13-16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第二阶段结束，自由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endParaRPr lang="en-US" altLang="zh-CN" sz="24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第三阶段：校准 → 阅读第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17-20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强制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→ 校准 → 阅读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21-24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章 → 第三阶段结束，自由</a:t>
            </a:r>
            <a:r>
              <a:rPr lang="zh-CN" altLang="en-US" sz="24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休息</a:t>
            </a:r>
            <a:endParaRPr lang="en-US" altLang="zh-CN" sz="24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第四阶段：校准 → 阅读第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25-27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→ 实验结束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31597" y="2301318"/>
            <a:ext cx="4257446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正式实验流程：</a:t>
            </a: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767715" y="127635"/>
            <a:ext cx="6731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以下是第一阶段的流程演示：</a:t>
            </a:r>
            <a:endParaRPr lang="zh-CN" altLang="en-US" sz="3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实验流程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>
                  <p14:trim st="1332.000000" end="10512.000000"/>
                </p14:media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17550" y="772795"/>
            <a:ext cx="10647045" cy="60071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31597" y="292608"/>
            <a:ext cx="621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注意事项： </a:t>
            </a:r>
            <a:r>
              <a:rPr lang="zh-CN" altLang="en-US" sz="4000" dirty="0">
                <a:highlight>
                  <a:srgbClr val="FF00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非常重要！！！</a:t>
            </a:r>
            <a:endParaRPr lang="zh-CN" altLang="en-US" sz="4000" dirty="0">
              <a:highlight>
                <a:srgbClr val="FF00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526847" y="2164206"/>
            <a:ext cx="11716512" cy="1512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、如果您有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近视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，请提前告知，以免干扰数据！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3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340157" y="-394209"/>
            <a:ext cx="11716512" cy="2376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、实验中有多次校准阶段，请确保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目光跟随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注视屏幕上出现的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圆点（四个角落和中心各一次）</a:t>
            </a:r>
            <a:endParaRPr lang="en-US" altLang="zh-CN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26161" y="1266947"/>
            <a:ext cx="4584065" cy="2348230"/>
          </a:xfrm>
          <a:prstGeom prst="rect">
            <a:avLst/>
          </a:prstGeom>
        </p:spPr>
      </p:pic>
      <p:pic>
        <p:nvPicPr>
          <p:cNvPr id="5" name="图片 4"/>
          <p:cNvPicPr/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96661" y="1266947"/>
            <a:ext cx="4582800" cy="2347200"/>
          </a:xfrm>
          <a:prstGeom prst="rect">
            <a:avLst/>
          </a:prstGeom>
        </p:spPr>
      </p:pic>
      <p:pic>
        <p:nvPicPr>
          <p:cNvPr id="6" name="图片 5"/>
          <p:cNvPicPr/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026161" y="3845681"/>
            <a:ext cx="4582800" cy="2347200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8"/>
            </p:custDataLst>
          </p:nvPr>
        </p:nvSpPr>
        <p:spPr>
          <a:xfrm>
            <a:off x="855142" y="5747040"/>
            <a:ext cx="11716512" cy="1512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若失败，则进入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下一次校准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直到成功</a:t>
            </a:r>
            <a:endParaRPr lang="en-US" altLang="zh-CN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/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6296661" y="3845681"/>
            <a:ext cx="4582800" cy="2347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31597" y="292608"/>
            <a:ext cx="621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注意事项： </a:t>
            </a:r>
            <a:r>
              <a:rPr lang="zh-CN" altLang="en-US" sz="4000" dirty="0">
                <a:highlight>
                  <a:srgbClr val="FF00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非常重要！！！</a:t>
            </a:r>
            <a:endParaRPr lang="zh-CN" altLang="en-US" sz="4000" dirty="0">
              <a:highlight>
                <a:srgbClr val="FF00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237922" y="591311"/>
            <a:ext cx="11716512" cy="2374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en-US" altLang="zh-CN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、实验中途共有</a:t>
            </a:r>
            <a:r>
              <a:rPr lang="en-US" altLang="zh-CN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次休息</a:t>
            </a:r>
            <a:endParaRPr lang="zh-CN" altLang="en-US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每个阶段中途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的强制休息阶段，您将无法进入后续章节。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/>
          <p:cNvPicPr/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321916" y="2690494"/>
            <a:ext cx="5335544" cy="2716161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5"/>
          <a:stretch>
            <a:fillRect/>
          </a:stretch>
        </p:blipFill>
        <p:spPr>
          <a:xfrm>
            <a:off x="6348902" y="2690493"/>
            <a:ext cx="5335200" cy="271616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252335" y="4453255"/>
            <a:ext cx="387794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需要得到主试确认再按空格键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进入下一阶段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右箭头 6"/>
          <p:cNvSpPr/>
          <p:nvPr/>
        </p:nvSpPr>
        <p:spPr>
          <a:xfrm>
            <a:off x="5761355" y="3742690"/>
            <a:ext cx="483235" cy="380365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31597" y="292608"/>
            <a:ext cx="62179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注意事项： </a:t>
            </a:r>
            <a:r>
              <a:rPr lang="zh-CN" altLang="en-US" sz="4000" dirty="0">
                <a:highlight>
                  <a:srgbClr val="FF00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非常重要！！！</a:t>
            </a:r>
            <a:endParaRPr lang="zh-CN" altLang="en-US" sz="4000" dirty="0">
              <a:highlight>
                <a:srgbClr val="FF00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340157" y="1307591"/>
            <a:ext cx="11716512" cy="2183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、实验过程中尽量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不要晃动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身体，尤其是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头部</a:t>
            </a:r>
            <a:endParaRPr lang="en-US" altLang="zh-CN" sz="2800" dirty="0">
              <a:highlight>
                <a:srgbClr val="FFFF00"/>
              </a:highligh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、实验过程中</a:t>
            </a:r>
            <a:r>
              <a:rPr lang="zh-CN" altLang="en-US" sz="2800" dirty="0">
                <a:highlight>
                  <a:srgbClr val="FFFF00"/>
                </a:highlight>
                <a:latin typeface="微软雅黑" panose="020B0503020204020204" pitchFamily="34" charset="-122"/>
                <a:ea typeface="微软雅黑" panose="020B0503020204020204" pitchFamily="34" charset="-122"/>
              </a:rPr>
              <a:t>注意力集中在高亮（变红色）部分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，不要乱看其他地方！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（录像会看到您的视野，如果频繁转移视线可能会影响您的被试费）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2389237" y="3491356"/>
            <a:ext cx="6754762" cy="327323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819302" y="1909267"/>
            <a:ext cx="10563149" cy="3169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如果以上信息确认无误，可以开始实验</a:t>
            </a:r>
            <a:endParaRPr lang="en-US" altLang="zh-CN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如果有任何疑问，可以随时询问主试</a:t>
            </a:r>
            <a:endParaRPr lang="en-US" altLang="zh-CN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4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  <a:endParaRPr lang="zh-CN" altLang="en-US" sz="4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10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11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2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4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15.xml><?xml version="1.0" encoding="utf-8"?>
<p:tagLst xmlns:p="http://schemas.openxmlformats.org/presentationml/2006/main">
  <p:tag name="KSO_WPP_MARK_KEY" val="841a145c-02bb-43fd-8262-ed2388ebfeba"/>
  <p:tag name="COMMONDATA" val="eyJoZGlkIjoiYzc4OWJjMzliYmMzNDdhNTA4NmZjMTFlZGM2OTYyMmEifQ=="/>
</p:tagLst>
</file>

<file path=ppt/tags/tag2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BTNRECT" val="8118*4464*530*530"/>
  <p:tag name="KSO_WM_UNIT_MEDIACOVER_RGB" val="000000"/>
  <p:tag name="KSO_WM_UNIT_MEDIACOVER_TRANSPARENCY" val="0.5"/>
</p:tagLst>
</file>

<file path=ppt/tags/tag3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4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ags/tag5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UNIT_PLACING_PICTURE_USER_VIEWPORT" val="{&quot;height&quot;:4400,&quot;width&quot;:8590}"/>
</p:tagLst>
</file>

<file path=ppt/tags/tag6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7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8.xml><?xml version="1.0" encoding="utf-8"?>
<p:tagLst xmlns:p="http://schemas.openxmlformats.org/presentationml/2006/main"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  <p:tag name="KSO_WM_BEAUTIFY_FLAG" val=""/>
</p:tagLst>
</file>

<file path=ppt/tags/tag9.xml><?xml version="1.0" encoding="utf-8"?>
<p:tagLst xmlns:p="http://schemas.openxmlformats.org/presentationml/2006/main">
  <p:tag name="KSO_WM_BEAUTIFY_FLAG" val=""/>
  <p:tag name="KSO_WM_UNIT_MEDIACOVER_STYLEID" val="1"/>
  <p:tag name="KSO_WM_UNIT_MEDIACOVER_TEXTSTATE" val="0"/>
  <p:tag name="KSO_WM_UNIT_MEDIACOVER_BTN_STATE" val="1"/>
  <p:tag name="KSO_WM_UNIT_MEDIACOVER_BTN_POS" val="c"/>
  <p:tag name="KSO_WM_UNIT_MEDIACOVER_BTN_STYLE" val="ee0bc779c1f3d7f3e90c96344320e69a"/>
  <p:tag name="KSO_WM_UNIT_MEDIACOVER_RGB" val="000000"/>
  <p:tag name="KSO_WM_UNIT_MEDIACOVER_TRANSPARENCY" val="0.5"/>
  <p:tag name="KSO_WM_UNIT_MEDIACOVER_TEXT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596</Words>
  <Application>WPS 演示</Application>
  <PresentationFormat>宽屏</PresentationFormat>
  <Paragraphs>54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Arial Unicode MS</vt:lpstr>
      <vt:lpstr>等线 Light</vt:lpstr>
      <vt:lpstr>等线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cuilin he</dc:creator>
  <cp:lastModifiedBy>何翠琳</cp:lastModifiedBy>
  <cp:revision>24</cp:revision>
  <dcterms:created xsi:type="dcterms:W3CDTF">2023-08-06T05:38:00Z</dcterms:created>
  <dcterms:modified xsi:type="dcterms:W3CDTF">2023-08-07T04:56:25Z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D4FF3CA0E8524E5AB2E1D6AD955E94A4_12</vt:lpwstr>
  </property>
  <property fmtid="{D5CDD505-2E9C-101B-9397-08002B2CF9AE}" pid="3" name="KSOProductBuildVer">
    <vt:lpwstr>2052-11.1.0.14309</vt:lpwstr>
  </property>
</Properties>
</file>

<file path=docProps/thumbnail.jpeg>
</file>